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7" r:id="rId50"/>
    <p:sldId id="309" r:id="rId51"/>
    <p:sldId id="30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FC656C4-D212-4692-99E1-1EA2A88520DB}">
          <p14:sldIdLst>
            <p14:sldId id="256"/>
            <p14:sldId id="257"/>
            <p14:sldId id="258"/>
          </p14:sldIdLst>
        </p14:section>
        <p14:section name="Http Basics" id="{33467188-28C0-447F-8B1F-DB02297E52E2}">
          <p14:sldIdLst>
            <p14:sldId id="259"/>
            <p14:sldId id="260"/>
            <p14:sldId id="261"/>
            <p14:sldId id="262"/>
          </p14:sldIdLst>
        </p14:section>
        <p14:section name="URL" id="{8DF5E0B9-81EC-4043-A644-B68F2681D9E1}">
          <p14:sldIdLst>
            <p14:sldId id="263"/>
            <p14:sldId id="264"/>
            <p14:sldId id="265"/>
            <p14:sldId id="266"/>
          </p14:sldIdLst>
        </p14:section>
        <p14:section name="Http Request" id="{1E1EACCE-28B7-498A-9D6E-6187933DD968}">
          <p14:sldIdLst>
            <p14:sldId id="267"/>
            <p14:sldId id="268"/>
            <p14:sldId id="269"/>
            <p14:sldId id="270"/>
          </p14:sldIdLst>
        </p14:section>
        <p14:section name="Http Response" id="{48307F43-3F21-4D9D-B2D4-1E6D9EF2ABF2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MIME and Media Types" id="{3B190DEC-C785-451E-B386-597D6B86E72B}">
          <p14:sldIdLst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Web Server" id="{7C04F191-226F-40CF-913B-6C541727E44F}">
          <p14:sldIdLst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HTML Forms" id="{E10BE899-71A2-4234-B364-604C1898986F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Conclusion" id="{02FEBF40-D2C1-451F-9D9A-A868D34C96A5}">
          <p14:sldIdLst>
            <p14:sldId id="303"/>
            <p14:sldId id="307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214" autoAdjust="0"/>
  </p:normalViewPr>
  <p:slideViewPr>
    <p:cSldViewPr showGuides="1">
      <p:cViewPr varScale="1">
        <p:scale>
          <a:sx n="124" d="100"/>
          <a:sy n="124" d="100"/>
        </p:scale>
        <p:origin x="126" y="12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21.5.2020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396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1658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7" Type="http://schemas.openxmlformats.org/officeDocument/2006/relationships/hyperlink" Target="https://insomnia.res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omnia.rest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36486"/>
            <a:ext cx="2980696" cy="460181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URLs are encoded according RFC </a:t>
            </a:r>
            <a:r>
              <a:rPr lang="en-US" dirty="0">
                <a:latin typeface="+mj-lt"/>
                <a:cs typeface="Consolas" pitchFamily="49" charset="0"/>
              </a:rPr>
              <a:t>1738</a:t>
            </a:r>
            <a:r>
              <a:rPr lang="en-US" dirty="0">
                <a:latin typeface="+mj-lt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" </a:t>
            </a:r>
            <a:r>
              <a:rPr lang="en-US" dirty="0"/>
              <a:t>or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URL-encoded </a:t>
            </a:r>
            <a:r>
              <a:rPr lang="en-US" dirty="0"/>
              <a:t>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8020" y="3352800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8020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8020" y="4660472"/>
            <a:ext cx="8388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02930"/>
              </p:ext>
            </p:extLst>
          </p:nvPr>
        </p:nvGraphicFramePr>
        <p:xfrm>
          <a:off x="9573843" y="2868024"/>
          <a:ext cx="2241741" cy="359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361128567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3366633520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Char</a:t>
                      </a: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/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 smtClean="0">
                          <a:effectLst/>
                        </a:rPr>
                        <a:t>Encoding</a:t>
                      </a:r>
                      <a:endParaRPr lang="en-GB" sz="2400" dirty="0"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085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535929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28308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 smtClean="0"/>
                        <a:t>"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229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8667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90038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33580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905940"/>
                  </a:ext>
                </a:extLst>
              </a:tr>
            </a:tbl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Some invalid URLs: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5420" y="19792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5420" y="3046072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5420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5420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5600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/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7666" y="5473080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 Request​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What is a HTTP Request?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Request message sent by a client consists of: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HTTP </a:t>
            </a:r>
            <a:r>
              <a:rPr lang="en-US" b="1" dirty="0" smtClean="0">
                <a:solidFill>
                  <a:schemeClr val="bg1"/>
                </a:solidFill>
              </a:rPr>
              <a:t>request line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Request method (</a:t>
            </a:r>
            <a:r>
              <a:rPr lang="en-US" b="1" dirty="0" smtClean="0">
                <a:solidFill>
                  <a:schemeClr val="bg1"/>
                </a:solidFill>
              </a:rPr>
              <a:t>GET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POST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PUT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bg1"/>
                </a:solidFill>
              </a:rPr>
              <a:t>DELETE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Resource URI (</a:t>
            </a:r>
            <a:r>
              <a:rPr lang="en-US" b="1" dirty="0" smtClean="0">
                <a:solidFill>
                  <a:schemeClr val="bg1"/>
                </a:solidFill>
              </a:rPr>
              <a:t>URL</a:t>
            </a:r>
            <a:r>
              <a:rPr lang="en-US" dirty="0" smtClean="0"/>
              <a:t>)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Protocol version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HTTP </a:t>
            </a:r>
            <a:r>
              <a:rPr lang="en-US" b="1" dirty="0" smtClean="0">
                <a:solidFill>
                  <a:schemeClr val="bg1"/>
                </a:solidFill>
              </a:rPr>
              <a:t>request headers</a:t>
            </a:r>
          </a:p>
          <a:p>
            <a:pPr lvl="2">
              <a:lnSpc>
                <a:spcPct val="125000"/>
              </a:lnSpc>
            </a:pPr>
            <a:r>
              <a:rPr lang="en-US" dirty="0" smtClean="0"/>
              <a:t>Additional parameters</a:t>
            </a:r>
          </a:p>
          <a:p>
            <a:pPr marL="1066419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HTTP </a:t>
            </a:r>
            <a:r>
              <a:rPr lang="en-US" b="1" dirty="0" smtClean="0">
                <a:solidFill>
                  <a:schemeClr val="bg1"/>
                </a:solidFill>
              </a:rPr>
              <a:t>request body </a:t>
            </a:r>
            <a:r>
              <a:rPr lang="en-US" dirty="0" smtClean="0"/>
              <a:t>– optional data, e.g. posted form fields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Message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59737" y="3474000"/>
            <a:ext cx="6477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56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91000" y="4031659"/>
            <a:ext cx="4088825" cy="585087"/>
          </a:xfrm>
          <a:prstGeom prst="wedgeRoundRectCallout">
            <a:avLst>
              <a:gd name="adj1" fmla="val -21889"/>
              <a:gd name="adj2" fmla="val -16654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241000" y="2166412"/>
            <a:ext cx="3581400" cy="555746"/>
          </a:xfrm>
          <a:prstGeom prst="wedgeRoundRectCallout">
            <a:avLst>
              <a:gd name="adj1" fmla="val -56897"/>
              <a:gd name="adj2" fmla="val -1523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2991000" y="3114000"/>
            <a:ext cx="3376092" cy="522346"/>
          </a:xfrm>
          <a:prstGeom prst="wedgeRoundRectCallout">
            <a:avLst>
              <a:gd name="adj1" fmla="val -36215"/>
              <a:gd name="adj2" fmla="val -8304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2812" y="1846944"/>
            <a:ext cx="1059338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application/x-www-form-urlencoded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 smtClean="0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username=mente&amp;password=top*secret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977402" y="1856884"/>
            <a:ext cx="2971800" cy="555746"/>
          </a:xfrm>
          <a:prstGeom prst="wedgeRoundRectCallout">
            <a:avLst>
              <a:gd name="adj1" fmla="val -71492"/>
              <a:gd name="adj2" fmla="val -1200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43227" y="2446279"/>
            <a:ext cx="3562973" cy="555746"/>
          </a:xfrm>
          <a:prstGeom prst="wedgeRoundRectCallout">
            <a:avLst>
              <a:gd name="adj1" fmla="val -166771"/>
              <a:gd name="adj2" fmla="val -4869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31000" y="4400990"/>
            <a:ext cx="3691022" cy="920690"/>
          </a:xfrm>
          <a:prstGeom prst="wedgeRoundRectCallout">
            <a:avLst>
              <a:gd name="adj1" fmla="val -35322"/>
              <a:gd name="adj2" fmla="val -7723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71601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 Response​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What is a HTTP Response?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b="1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b="1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765873" y="2709000"/>
            <a:ext cx="6987157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&lt;response body – the requested resource&gt;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88" y="1113965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7736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4718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4954" y="3378686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8600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100</a:t>
            </a:r>
            <a:r>
              <a:rPr lang="en-US" dirty="0" smtClean="0"/>
              <a:t> Continue")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200</a:t>
            </a:r>
            <a:r>
              <a:rPr lang="en-US" dirty="0" smtClean="0"/>
              <a:t> OK", "</a:t>
            </a:r>
            <a:r>
              <a:rPr lang="en-US" b="1" dirty="0" smtClean="0">
                <a:solidFill>
                  <a:schemeClr val="bg1"/>
                </a:solidFill>
              </a:rPr>
              <a:t>201</a:t>
            </a:r>
            <a:r>
              <a:rPr lang="en-US" dirty="0" smtClean="0"/>
              <a:t> Created")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304</a:t>
            </a:r>
            <a:r>
              <a:rPr lang="en-US" dirty="0" smtClean="0"/>
              <a:t> </a:t>
            </a:r>
            <a:r>
              <a:rPr lang="en-US" dirty="0"/>
              <a:t>Not </a:t>
            </a:r>
            <a:r>
              <a:rPr lang="en-US" dirty="0" smtClean="0"/>
              <a:t>Modified"</a:t>
            </a:r>
            <a:r>
              <a:rPr lang="bg-BG" dirty="0" smtClean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301</a:t>
            </a:r>
            <a:r>
              <a:rPr lang="en-US" dirty="0" smtClean="0"/>
              <a:t> </a:t>
            </a:r>
            <a:r>
              <a:rPr lang="en-US" dirty="0"/>
              <a:t>Moved </a:t>
            </a:r>
            <a:r>
              <a:rPr lang="en-US" dirty="0" smtClean="0"/>
              <a:t>Permanently", "</a:t>
            </a:r>
            <a:r>
              <a:rPr lang="en-US" b="1" dirty="0" smtClean="0">
                <a:solidFill>
                  <a:schemeClr val="bg1"/>
                </a:solidFill>
              </a:rPr>
              <a:t>302</a:t>
            </a:r>
            <a:r>
              <a:rPr lang="en-US" dirty="0" smtClean="0"/>
              <a:t> Found")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400</a:t>
            </a:r>
            <a:r>
              <a:rPr lang="en-US" dirty="0" smtClean="0"/>
              <a:t> </a:t>
            </a:r>
            <a:r>
              <a:rPr lang="en-US" dirty="0"/>
              <a:t>Bad </a:t>
            </a:r>
            <a:r>
              <a:rPr lang="en-US" dirty="0" smtClean="0"/>
              <a:t>Request", "</a:t>
            </a:r>
            <a:r>
              <a:rPr lang="en-US" b="1" dirty="0" smtClean="0">
                <a:solidFill>
                  <a:schemeClr val="bg1"/>
                </a:solidFill>
              </a:rPr>
              <a:t>404</a:t>
            </a:r>
            <a:r>
              <a:rPr lang="en-US" dirty="0" smtClean="0"/>
              <a:t> </a:t>
            </a:r>
            <a:r>
              <a:rPr lang="en-US" dirty="0"/>
              <a:t>Not </a:t>
            </a:r>
            <a:r>
              <a:rPr lang="en-US" dirty="0" smtClean="0"/>
              <a:t>Found",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401</a:t>
            </a:r>
            <a:r>
              <a:rPr lang="en-US" dirty="0" smtClean="0"/>
              <a:t> Unauthorized", "</a:t>
            </a:r>
            <a:r>
              <a:rPr lang="en-US" b="1" dirty="0" smtClean="0">
                <a:solidFill>
                  <a:schemeClr val="bg1"/>
                </a:solidFill>
              </a:rPr>
              <a:t>409</a:t>
            </a:r>
            <a:r>
              <a:rPr lang="en-US" dirty="0" smtClean="0"/>
              <a:t> Conflict")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smtClean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500</a:t>
            </a:r>
            <a:r>
              <a:rPr lang="en-US" dirty="0" smtClean="0"/>
              <a:t> </a:t>
            </a:r>
            <a:r>
              <a:rPr lang="en-US" dirty="0"/>
              <a:t>Internal Server </a:t>
            </a:r>
            <a:r>
              <a:rPr lang="en-US" dirty="0" smtClean="0"/>
              <a:t>Error",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"</a:t>
            </a:r>
            <a:r>
              <a:rPr lang="en-US" b="1" dirty="0" smtClean="0">
                <a:solidFill>
                  <a:schemeClr val="bg1"/>
                </a:solidFill>
              </a:rPr>
              <a:t>503</a:t>
            </a:r>
            <a:r>
              <a:rPr lang="en-US" dirty="0" smtClean="0"/>
              <a:t> </a:t>
            </a:r>
            <a:r>
              <a:rPr lang="en-US" dirty="0"/>
              <a:t>Service </a:t>
            </a:r>
            <a:r>
              <a:rPr lang="en-US" dirty="0" smtClean="0"/>
              <a:t>Unavailable")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Http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 Response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MIME and Media 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</a:t>
            </a:r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2128" y="1091494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4390" y="1811724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6951000" y="1702160"/>
            <a:ext cx="3555931" cy="638953"/>
          </a:xfrm>
          <a:prstGeom prst="wedgeRoundRectCallout">
            <a:avLst>
              <a:gd name="adj1" fmla="val -97731"/>
              <a:gd name="adj2" fmla="val 1733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6951000" y="2951779"/>
            <a:ext cx="3352800" cy="650304"/>
          </a:xfrm>
          <a:prstGeom prst="wedgeRoundRectCallout">
            <a:avLst>
              <a:gd name="adj1" fmla="val -99959"/>
              <a:gd name="adj2" fmla="val 520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8148241" y="4502952"/>
            <a:ext cx="3578640" cy="625839"/>
          </a:xfrm>
          <a:prstGeom prst="wedgeRoundRectCallout">
            <a:avLst>
              <a:gd name="adj1" fmla="val -77042"/>
              <a:gd name="adj2" fmla="val 377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</a:t>
            </a:r>
            <a:r>
              <a:rPr lang="en-US" dirty="0" smtClean="0"/>
              <a:t>tells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the </a:t>
            </a:r>
            <a:r>
              <a:rPr lang="en-US" dirty="0"/>
              <a:t>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7424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7424" y="5114989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4237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6009" y="4248322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</a:t>
            </a:r>
            <a:r>
              <a:rPr lang="en-US" sz="23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="Report-April-2020.pdf"</a:t>
            </a:r>
            <a:endParaRPr lang="en-US" sz="23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1787" y="1905997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376000" y="5457171"/>
            <a:ext cx="5562600" cy="1066800"/>
          </a:xfrm>
          <a:prstGeom prst="wedgeRoundRectCallout">
            <a:avLst>
              <a:gd name="adj1" fmla="val 5924"/>
              <a:gd name="adj2" fmla="val -9130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Report-April-2020.pdf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0201"/>
            <a:ext cx="2743200" cy="2084311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MIME and Media Types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Multi-Purpose Internet Mail Extensions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588" y="1066801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3688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6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Tools for Developers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HTTP Tools for Developers – Browser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92704"/>
            <a:ext cx="5562599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11149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HTTP Tools for Developers – Browser (2)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2100" y="5523905"/>
            <a:ext cx="180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2"/>
              </a:rPr>
              <a:t>Postman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39461" y="5546031"/>
            <a:ext cx="269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hlinkClick r:id="rId3"/>
              </a:rPr>
              <a:t>RESTClient</a:t>
            </a:r>
            <a:endParaRPr lang="en-US" sz="2800" dirty="0"/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00" y="2452423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2438401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00" y="2450063"/>
            <a:ext cx="2272698" cy="2272698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320523" y="5534652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7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HTTP Tools for Developers – Desktop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491793"/>
            <a:ext cx="7499097" cy="3964413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4701000" y="5983780"/>
            <a:ext cx="237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hlinkClick r:id="rId3"/>
              </a:rPr>
              <a:t>Insomnia 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30" y="2286379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56" y="2378243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209801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339" y="1734549"/>
            <a:ext cx="894786" cy="1072135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Web Server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61355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87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297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20764" y="4321442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6401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7759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35" y="5650097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53" y="5660891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74" y="5608747"/>
            <a:ext cx="771119" cy="771119"/>
          </a:xfrm>
          <a:prstGeom prst="rect">
            <a:avLst/>
          </a:prstGeom>
        </p:spPr>
      </p:pic>
      <p:sp>
        <p:nvSpPr>
          <p:cNvPr id="1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5413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4910" y="3206495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71545" y="2729759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2401" y="2260718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5000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12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850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HTTP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FTP</a:t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9020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8724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6466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3768" y="5829915"/>
            <a:ext cx="7065580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6239" y="4966901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Protocol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1680" y="4954939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Host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3219" y="4934950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Port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7013" y="4926932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Resource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6466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229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3364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2401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1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7" y="1997871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65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31302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3364" y="2668356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2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4495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8663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29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2984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6" y="3739113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4" y="3749907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5" y="3697763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6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050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5654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2998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960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5178" y="3402062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8689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6958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15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4645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813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79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34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5804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3148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0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5328" y="3369770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8839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7108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5994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718071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4401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4571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2590801"/>
            <a:ext cx="2377647" cy="2377647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055358"/>
            <a:ext cx="7087589" cy="3448531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2401" y="-37263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80" y="4038601"/>
            <a:ext cx="9011908" cy="21053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1"/>
            <a:ext cx="8849960" cy="210531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8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0200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620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900662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HTML Forms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Form Method and Action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1846" y="3406431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1845" y="499651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Defines where to submit the form data:</a:t>
            </a:r>
          </a:p>
          <a:p>
            <a:endParaRPr lang="bg-BG" dirty="0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mtClean="0"/>
              <a:t>HTML Forms –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46" y="4078006"/>
            <a:ext cx="3232728" cy="802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1" y="1991316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="home.html"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value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="Go </a:t>
            </a:r>
            <a:r>
              <a:rPr lang="en-US" sz="2500" noProof="1">
                <a:solidFill>
                  <a:schemeClr val="tx1"/>
                </a:solidFill>
                <a:effectLst/>
              </a:rPr>
              <a:t>to 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homepage"/&gt;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3" y="5837236"/>
            <a:ext cx="2809875" cy="685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8199" y="1939339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="get"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="name"&gt;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value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 rot="16200000">
            <a:off x="4723967" y="4939702"/>
            <a:ext cx="422595" cy="81483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Specifies the HTTP method to use when sending form-data</a:t>
            </a:r>
            <a:endParaRPr lang="bg-BG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06000" y="3159000"/>
            <a:ext cx="3105000" cy="1309253"/>
          </a:xfrm>
          <a:prstGeom prst="wedgeRoundRectCallout">
            <a:avLst>
              <a:gd name="adj1" fmla="val -34156"/>
              <a:gd name="adj2" fmla="val 7218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2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4816563"/>
            <a:ext cx="352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930" y="4847058"/>
            <a:ext cx="38862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1905000"/>
            <a:ext cx="2971800" cy="1562592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 Basics​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Request and Responses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217709" y="3646712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7746452" y="1847223"/>
            <a:ext cx="425984" cy="67740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04891" y="13140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="post"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="name"&gt;</a:t>
            </a:r>
            <a:r>
              <a:rPr lang="en-US" sz="2500" noProof="1">
                <a:solidFill>
                  <a:schemeClr val="tx1"/>
                </a:solidFill>
                <a:effectLst/>
              </a:rPr>
              <a:t/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value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1000" y="5484305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 rot="2329550">
            <a:off x="8757187" y="2756303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146" y="1687456"/>
            <a:ext cx="3293884" cy="89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5961001" y="3366367"/>
            <a:ext cx="540000" cy="70272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90404" y="1276341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</a:t>
            </a:r>
            <a:r>
              <a:rPr lang="en-US" sz="2500" noProof="1" smtClean="0">
                <a:solidFill>
                  <a:schemeClr val="bg1"/>
                </a:solidFill>
                <a:effectLst/>
              </a:rPr>
              <a:t>="post"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&gt;</a:t>
            </a:r>
            <a:endParaRPr lang="en-US" sz="2500" noProof="1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="name"/&gt; </a:t>
            </a:r>
            <a:r>
              <a:rPr lang="en-US" sz="2500" noProof="1">
                <a:solidFill>
                  <a:schemeClr val="tx1"/>
                </a:solidFill>
                <a:effectLst/>
              </a:rPr>
              <a:t>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="text"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name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="age"/&gt; </a:t>
            </a:r>
            <a:r>
              <a:rPr lang="en-US" sz="2500" noProof="1">
                <a:solidFill>
                  <a:schemeClr val="tx1"/>
                </a:solidFill>
                <a:effectLst/>
              </a:rPr>
              <a:t>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</a:t>
            </a:r>
            <a:r>
              <a:rPr lang="en-US" sz="2500" noProof="1" smtClean="0">
                <a:solidFill>
                  <a:schemeClr val="tx1"/>
                </a:solidFill>
                <a:effectLst/>
              </a:rPr>
              <a:t>="submit" </a:t>
            </a:r>
            <a:r>
              <a:rPr lang="en-US" sz="2500" noProof="1">
                <a:solidFill>
                  <a:schemeClr val="tx1"/>
                </a:solidFill>
                <a:effectLst/>
              </a:rPr>
              <a:t>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71411" y="4103579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5200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01" y="2465916"/>
            <a:ext cx="4114800" cy="1652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HTTP/2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 smtClean="0"/>
              <a:t>What's New? What's Better? What's HTTP/2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</a:t>
            </a:r>
            <a:br>
              <a:rPr lang="en-US" sz="2800" dirty="0"/>
            </a:br>
            <a:r>
              <a:rPr lang="en-US" sz="2800" dirty="0"/>
              <a:t>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r>
              <a:rPr lang="en-US" sz="2600" dirty="0"/>
              <a:t>Completely Backwards-Compatible.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 smtClean="0"/>
              <a:t>What's </a:t>
            </a:r>
            <a:r>
              <a:rPr lang="en-US" dirty="0"/>
              <a:t>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90404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April 2020, </a:t>
            </a:r>
            <a:r>
              <a:rPr lang="en-US" sz="2800" b="1" dirty="0">
                <a:solidFill>
                  <a:schemeClr val="bg1"/>
                </a:solidFill>
              </a:rPr>
              <a:t>43.7%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all the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US" sz="28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binary data frames.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</a:t>
            </a:r>
            <a:r>
              <a:rPr lang="en-US" sz="3200" dirty="0" smtClean="0"/>
              <a:t>elements</a:t>
            </a:r>
            <a:endParaRPr lang="en-US" sz="3200" dirty="0"/>
          </a:p>
          <a:p>
            <a:pPr lvl="1"/>
            <a:r>
              <a:rPr lang="en-US" sz="3000" dirty="0"/>
              <a:t>HTTP/2 Multiplexing</a:t>
            </a:r>
          </a:p>
          <a:p>
            <a:pPr lvl="1"/>
            <a:r>
              <a:rPr lang="en-US" sz="3000" dirty="0"/>
              <a:t>HTTP/2 Header Compression</a:t>
            </a:r>
          </a:p>
          <a:p>
            <a:pPr lvl="1"/>
            <a:r>
              <a:rPr lang="en-US" sz="3000" dirty="0"/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 smtClean="0"/>
              <a:t>What's New?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65" y="3841411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3553" y="1952934"/>
            <a:ext cx="3322155" cy="90498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924239"/>
            <a:ext cx="7620000" cy="4505325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Header Compression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15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6667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1" y="2667000"/>
            <a:ext cx="10972038" cy="34290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28528" y="1405704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69111" y="1801182"/>
            <a:ext cx="8012370" cy="460804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chemeClr val="bg2"/>
                </a:solidFill>
              </a:rPr>
              <a:t>HTTP: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HTML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Forms &amp; Actions.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URLs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Request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Response</a:t>
            </a:r>
          </a:p>
          <a:p>
            <a:pPr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Web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Server</a:t>
            </a:r>
            <a:r>
              <a:rPr lang="en-US" b="1" dirty="0" smtClean="0">
                <a:solidFill>
                  <a:schemeClr val="bg2"/>
                </a:solidFill>
              </a:rPr>
              <a:t>:</a:t>
            </a:r>
          </a:p>
          <a:p>
            <a:pPr lvl="1">
              <a:buClr>
                <a:schemeClr val="bg2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Web</a:t>
            </a:r>
            <a:r>
              <a:rPr lang="en-US" b="1" dirty="0" smtClean="0">
                <a:solidFill>
                  <a:schemeClr val="bg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Communication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907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1699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92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21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838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6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7800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3000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8200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8001000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908277" y="5377304"/>
            <a:ext cx="2286000" cy="953453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3632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86585" y="1915052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56462" y="1915051"/>
            <a:ext cx="2133600" cy="52780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6200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8400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GB" b="1" dirty="0" smtClean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performed </a:t>
            </a:r>
            <a:r>
              <a:rPr lang="en-GB" dirty="0"/>
              <a:t>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40568"/>
              </p:ext>
            </p:extLst>
          </p:nvPr>
        </p:nvGraphicFramePr>
        <p:xfrm>
          <a:off x="1903412" y="2971800"/>
          <a:ext cx="6712588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6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Method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2001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5200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31001" y="5022277"/>
            <a:ext cx="3825000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5200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26000" y="2109825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5" y="1143001"/>
            <a:ext cx="3250793" cy="3250793"/>
          </a:xfrm>
          <a:prstGeom prst="rect">
            <a:avLst/>
          </a:prstGeom>
        </p:spPr>
      </p:pic>
      <p:sp>
        <p:nvSpPr>
          <p:cNvPr id="2" name="Заглавие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mtClean="0"/>
              <a:t>URL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mtClean="0"/>
              <a:t>Uniform Resource Locator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2001" y="2510972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 smtClean="0">
                <a:solidFill>
                  <a:schemeClr val="bg1"/>
                </a:solidFill>
              </a:rPr>
              <a:t>80</a:t>
            </a:r>
            <a:r>
              <a:rPr lang="en-US" sz="2800" dirty="0" smtClean="0"/>
              <a:t>) </a:t>
            </a:r>
            <a:r>
              <a:rPr lang="en-US" sz="2800" dirty="0"/>
              <a:t>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8200" y="1688004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3609" y="1216804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mysite.com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demo/index.php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lectures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1892</Words>
  <Application>Microsoft Office PowerPoint</Application>
  <PresentationFormat>Широк екран</PresentationFormat>
  <Paragraphs>463</Paragraphs>
  <Slides>51</Slides>
  <Notes>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51</vt:i4>
      </vt:variant>
    </vt:vector>
  </HeadingPairs>
  <TitlesOfParts>
    <vt:vector size="58" baseType="lpstr">
      <vt:lpstr>Malgun Gothic</vt:lpstr>
      <vt:lpstr>Arial</vt:lpstr>
      <vt:lpstr>Calibri</vt:lpstr>
      <vt:lpstr>Consolas</vt:lpstr>
      <vt:lpstr>Wingdings</vt:lpstr>
      <vt:lpstr>Wingdings 2</vt:lpstr>
      <vt:lpstr>SoftUni</vt:lpstr>
      <vt:lpstr>HTTP Protocol​</vt:lpstr>
      <vt:lpstr>Table of Contents</vt:lpstr>
      <vt:lpstr>Questions?</vt:lpstr>
      <vt:lpstr>HTTP Basics​</vt:lpstr>
      <vt:lpstr>Hyper Text Transfer Protocol</vt:lpstr>
      <vt:lpstr>HTTP Request Methods</vt:lpstr>
      <vt:lpstr>HTTP Conversation: Example</vt:lpstr>
      <vt:lpstr>URL</vt:lpstr>
      <vt:lpstr>Uniform Resource Locator (URL)</vt:lpstr>
      <vt:lpstr>URL Encoding</vt:lpstr>
      <vt:lpstr>Valid and Invalid URLs – Examples</vt:lpstr>
      <vt:lpstr>HTTP Request​</vt:lpstr>
      <vt:lpstr>HTTP Request Message</vt:lpstr>
      <vt:lpstr>HTTP GET Request – Example</vt:lpstr>
      <vt:lpstr>HTTP POST Request – Example</vt:lpstr>
      <vt:lpstr>HTTP Response​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MIME and Media Types</vt:lpstr>
      <vt:lpstr>What is MIME?</vt:lpstr>
      <vt:lpstr>Common MIME Media Types</vt:lpstr>
      <vt:lpstr>HTTP</vt:lpstr>
      <vt:lpstr>HTTP Tools for Developers – Browser</vt:lpstr>
      <vt:lpstr>HTTP Tools for Developers – Browser (2)</vt:lpstr>
      <vt:lpstr>HTTP Tools for Developers – Desktop</vt:lpstr>
      <vt:lpstr>Web Server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HTML Forms</vt:lpstr>
      <vt:lpstr>HTML Forms – Action Attribute</vt:lpstr>
      <vt:lpstr>HTML Forms – Method Attribute </vt:lpstr>
      <vt:lpstr>HTML Forms – Method Attribute (2)</vt:lpstr>
      <vt:lpstr>URL Encoded Form Data – Example</vt:lpstr>
      <vt:lpstr>HTTP/2</vt:lpstr>
      <vt:lpstr>What's HTTP/2</vt:lpstr>
      <vt:lpstr>What's New?</vt:lpstr>
      <vt:lpstr>HTTP/2 Multiplexing</vt:lpstr>
      <vt:lpstr>HTTP/2 Header Compression</vt:lpstr>
      <vt:lpstr>HTTP/2 Server Push</vt:lpstr>
      <vt:lpstr>Summary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Protocol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https://about.softuni.bg/
© Software University – https://softuni.bg
Copyrighted document. Unauthorized copy, reproduction or use is not permitted.</dc:description>
  <cp:lastModifiedBy>Ch</cp:lastModifiedBy>
  <cp:revision>37</cp:revision>
  <dcterms:created xsi:type="dcterms:W3CDTF">2018-05-23T13:08:44Z</dcterms:created>
  <dcterms:modified xsi:type="dcterms:W3CDTF">2020-05-21T14:12:24Z</dcterms:modified>
  <cp:category>Spring Fundamentals Couse @ SoftUni</cp:category>
</cp:coreProperties>
</file>